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69" r:id="rId9"/>
    <p:sldId id="257" r:id="rId10"/>
    <p:sldId id="271" r:id="rId11"/>
    <p:sldId id="258" r:id="rId12"/>
    <p:sldId id="259" r:id="rId13"/>
    <p:sldId id="260" r:id="rId14"/>
    <p:sldId id="261" r:id="rId15"/>
    <p:sldId id="262" r:id="rId16"/>
    <p:sldId id="263" r:id="rId17"/>
    <p:sldId id="272" r:id="rId18"/>
    <p:sldId id="273" r:id="rId19"/>
    <p:sldId id="276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/>
    <p:restoredTop sz="94715"/>
  </p:normalViewPr>
  <p:slideViewPr>
    <p:cSldViewPr snapToGrid="0" snapToObjects="1">
      <p:cViewPr varScale="1">
        <p:scale>
          <a:sx n="158" d="100"/>
          <a:sy n="158" d="100"/>
        </p:scale>
        <p:origin x="1376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8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51381"/>
            <a:ext cx="7884414" cy="4066540"/>
          </a:xfrm>
        </p:spPr>
        <p:txBody>
          <a:bodyPr anchor="b">
            <a:normAutofit/>
          </a:bodyPr>
          <a:lstStyle/>
          <a:p>
            <a:pPr algn="l"/>
            <a:r>
              <a:rPr lang="en-GB" sz="5700" dirty="0"/>
              <a:t>Customer Churn Prediction - </a:t>
            </a:r>
            <a:r>
              <a:rPr lang="en-GB" sz="5700" dirty="0" err="1"/>
              <a:t>MLOps</a:t>
            </a:r>
            <a:r>
              <a:rPr lang="en-GB" sz="5700" dirty="0"/>
              <a:t>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49" y="4983276"/>
            <a:ext cx="7884414" cy="1126680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GB" sz="2000"/>
              <a:t>Vishal Nigam | Data Engineer</a:t>
            </a:r>
          </a:p>
          <a:p>
            <a:pPr algn="l">
              <a:lnSpc>
                <a:spcPct val="90000"/>
              </a:lnSpc>
            </a:pPr>
            <a:r>
              <a:rPr lang="en-GB" sz="2000"/>
              <a:t>University of Trieste</a:t>
            </a:r>
          </a:p>
          <a:p>
            <a:pPr algn="l">
              <a:lnSpc>
                <a:spcPct val="90000"/>
              </a:lnSpc>
            </a:pPr>
            <a:r>
              <a:rPr lang="en-GB" sz="2000"/>
              <a:t>SM3800014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4718595"/>
            <a:ext cx="4057650" cy="18288"/>
          </a:xfrm>
          <a:custGeom>
            <a:avLst/>
            <a:gdLst>
              <a:gd name="connsiteX0" fmla="*/ 0 w 4057650"/>
              <a:gd name="connsiteY0" fmla="*/ 0 h 18288"/>
              <a:gd name="connsiteX1" fmla="*/ 757428 w 4057650"/>
              <a:gd name="connsiteY1" fmla="*/ 0 h 18288"/>
              <a:gd name="connsiteX2" fmla="*/ 1474279 w 4057650"/>
              <a:gd name="connsiteY2" fmla="*/ 0 h 18288"/>
              <a:gd name="connsiteX3" fmla="*/ 2191131 w 4057650"/>
              <a:gd name="connsiteY3" fmla="*/ 0 h 18288"/>
              <a:gd name="connsiteX4" fmla="*/ 2745676 w 4057650"/>
              <a:gd name="connsiteY4" fmla="*/ 0 h 18288"/>
              <a:gd name="connsiteX5" fmla="*/ 3340798 w 4057650"/>
              <a:gd name="connsiteY5" fmla="*/ 0 h 18288"/>
              <a:gd name="connsiteX6" fmla="*/ 4057650 w 4057650"/>
              <a:gd name="connsiteY6" fmla="*/ 0 h 18288"/>
              <a:gd name="connsiteX7" fmla="*/ 4057650 w 4057650"/>
              <a:gd name="connsiteY7" fmla="*/ 18288 h 18288"/>
              <a:gd name="connsiteX8" fmla="*/ 3381375 w 4057650"/>
              <a:gd name="connsiteY8" fmla="*/ 18288 h 18288"/>
              <a:gd name="connsiteX9" fmla="*/ 2826830 w 4057650"/>
              <a:gd name="connsiteY9" fmla="*/ 18288 h 18288"/>
              <a:gd name="connsiteX10" fmla="*/ 2272284 w 4057650"/>
              <a:gd name="connsiteY10" fmla="*/ 18288 h 18288"/>
              <a:gd name="connsiteX11" fmla="*/ 1555432 w 4057650"/>
              <a:gd name="connsiteY11" fmla="*/ 18288 h 18288"/>
              <a:gd name="connsiteX12" fmla="*/ 960310 w 4057650"/>
              <a:gd name="connsiteY12" fmla="*/ 18288 h 18288"/>
              <a:gd name="connsiteX13" fmla="*/ 0 w 4057650"/>
              <a:gd name="connsiteY13" fmla="*/ 18288 h 18288"/>
              <a:gd name="connsiteX14" fmla="*/ 0 w 405765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57650" h="18288" fill="none" extrusionOk="0">
                <a:moveTo>
                  <a:pt x="0" y="0"/>
                </a:moveTo>
                <a:cubicBezTo>
                  <a:pt x="371182" y="3227"/>
                  <a:pt x="494372" y="9222"/>
                  <a:pt x="757428" y="0"/>
                </a:cubicBezTo>
                <a:cubicBezTo>
                  <a:pt x="1020484" y="-9222"/>
                  <a:pt x="1116719" y="-4357"/>
                  <a:pt x="1474279" y="0"/>
                </a:cubicBezTo>
                <a:cubicBezTo>
                  <a:pt x="1831839" y="4357"/>
                  <a:pt x="1920973" y="-11809"/>
                  <a:pt x="2191131" y="0"/>
                </a:cubicBezTo>
                <a:cubicBezTo>
                  <a:pt x="2461289" y="11809"/>
                  <a:pt x="2589480" y="-22604"/>
                  <a:pt x="2745676" y="0"/>
                </a:cubicBezTo>
                <a:cubicBezTo>
                  <a:pt x="2901872" y="22604"/>
                  <a:pt x="3136452" y="-12306"/>
                  <a:pt x="3340798" y="0"/>
                </a:cubicBezTo>
                <a:cubicBezTo>
                  <a:pt x="3545144" y="12306"/>
                  <a:pt x="3766934" y="-21556"/>
                  <a:pt x="4057650" y="0"/>
                </a:cubicBezTo>
                <a:cubicBezTo>
                  <a:pt x="4057150" y="8855"/>
                  <a:pt x="4057759" y="14521"/>
                  <a:pt x="4057650" y="18288"/>
                </a:cubicBezTo>
                <a:cubicBezTo>
                  <a:pt x="3743404" y="40125"/>
                  <a:pt x="3625516" y="-14923"/>
                  <a:pt x="3381375" y="18288"/>
                </a:cubicBezTo>
                <a:cubicBezTo>
                  <a:pt x="3137235" y="51499"/>
                  <a:pt x="2946571" y="1"/>
                  <a:pt x="2826830" y="18288"/>
                </a:cubicBezTo>
                <a:cubicBezTo>
                  <a:pt x="2707090" y="36575"/>
                  <a:pt x="2402756" y="1432"/>
                  <a:pt x="2272284" y="18288"/>
                </a:cubicBezTo>
                <a:cubicBezTo>
                  <a:pt x="2141812" y="35144"/>
                  <a:pt x="1895935" y="18199"/>
                  <a:pt x="1555432" y="18288"/>
                </a:cubicBezTo>
                <a:cubicBezTo>
                  <a:pt x="1214929" y="18377"/>
                  <a:pt x="1103072" y="14503"/>
                  <a:pt x="960310" y="18288"/>
                </a:cubicBezTo>
                <a:cubicBezTo>
                  <a:pt x="817548" y="22073"/>
                  <a:pt x="402272" y="-29359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057650" h="18288" stroke="0" extrusionOk="0">
                <a:moveTo>
                  <a:pt x="0" y="0"/>
                </a:moveTo>
                <a:cubicBezTo>
                  <a:pt x="248348" y="13145"/>
                  <a:pt x="486117" y="25042"/>
                  <a:pt x="635698" y="0"/>
                </a:cubicBezTo>
                <a:cubicBezTo>
                  <a:pt x="785279" y="-25042"/>
                  <a:pt x="917762" y="-5537"/>
                  <a:pt x="1190244" y="0"/>
                </a:cubicBezTo>
                <a:cubicBezTo>
                  <a:pt x="1462726" y="5537"/>
                  <a:pt x="1667120" y="-21232"/>
                  <a:pt x="1947672" y="0"/>
                </a:cubicBezTo>
                <a:cubicBezTo>
                  <a:pt x="2228224" y="21232"/>
                  <a:pt x="2280631" y="-21698"/>
                  <a:pt x="2583370" y="0"/>
                </a:cubicBezTo>
                <a:cubicBezTo>
                  <a:pt x="2886109" y="21698"/>
                  <a:pt x="3022941" y="19647"/>
                  <a:pt x="3219069" y="0"/>
                </a:cubicBezTo>
                <a:cubicBezTo>
                  <a:pt x="3415197" y="-19647"/>
                  <a:pt x="3747500" y="26991"/>
                  <a:pt x="4057650" y="0"/>
                </a:cubicBezTo>
                <a:cubicBezTo>
                  <a:pt x="4056752" y="7180"/>
                  <a:pt x="4057819" y="13790"/>
                  <a:pt x="4057650" y="18288"/>
                </a:cubicBezTo>
                <a:cubicBezTo>
                  <a:pt x="3865148" y="-3313"/>
                  <a:pt x="3702543" y="49468"/>
                  <a:pt x="3381375" y="18288"/>
                </a:cubicBezTo>
                <a:cubicBezTo>
                  <a:pt x="3060208" y="-12892"/>
                  <a:pt x="2956571" y="-8678"/>
                  <a:pt x="2826830" y="18288"/>
                </a:cubicBezTo>
                <a:cubicBezTo>
                  <a:pt x="2697089" y="45254"/>
                  <a:pt x="2411031" y="43154"/>
                  <a:pt x="2150555" y="18288"/>
                </a:cubicBezTo>
                <a:cubicBezTo>
                  <a:pt x="1890080" y="-6578"/>
                  <a:pt x="1741827" y="-615"/>
                  <a:pt x="1474280" y="18288"/>
                </a:cubicBezTo>
                <a:cubicBezTo>
                  <a:pt x="1206734" y="37191"/>
                  <a:pt x="998203" y="33335"/>
                  <a:pt x="838581" y="18288"/>
                </a:cubicBezTo>
                <a:cubicBezTo>
                  <a:pt x="678959" y="3241"/>
                  <a:pt x="187101" y="-13212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E709F7-26A5-2A4B-9B6F-AA80E852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Discussion &amp; Performance 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07326-C093-A64B-AD2A-C1C5DE943723}"/>
              </a:ext>
            </a:extLst>
          </p:cNvPr>
          <p:cNvSpPr txBox="1"/>
          <p:nvPr/>
        </p:nvSpPr>
        <p:spPr>
          <a:xfrm>
            <a:off x="4075611" y="285226"/>
            <a:ext cx="4437453" cy="5640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Developed a </a:t>
            </a:r>
            <a:r>
              <a:rPr lang="en-US" sz="1400" b="1" dirty="0"/>
              <a:t>modular Python pipeline</a:t>
            </a:r>
            <a:r>
              <a:rPr lang="en-US" sz="1400" dirty="0"/>
              <a:t> for flexibility and reproducibility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400" b="1" dirty="0"/>
              <a:t>scikit-learn ColumnTransformer</a:t>
            </a:r>
            <a:r>
              <a:rPr lang="en-US" sz="1400" dirty="0"/>
              <a:t> for scaling and encoding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Stratified sampling</a:t>
            </a:r>
            <a:r>
              <a:rPr lang="en-US" sz="1400" dirty="0"/>
              <a:t> ensured class balance in train/test split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evaluated: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Logistic Regression (baseline)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Random Forest (stable)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XGBoost (top performer)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(strong non-linear performance)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Persistence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Classical models saved via joblib in pckl format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saved in .keras format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Evaluation Metrics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Accuracy, 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Precision, Recall (TPR), Specificity (TNR)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False Positive/Negative Rates, ROC-AUC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 (efficiency indicator)</a:t>
            </a:r>
          </a:p>
        </p:txBody>
      </p:sp>
    </p:spTree>
    <p:extLst>
      <p:ext uri="{BB962C8B-B14F-4D97-AF65-F5344CB8AC3E}">
        <p14:creationId xmlns:p14="http://schemas.microsoft.com/office/powerpoint/2010/main" val="2456973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Balanced Accuracy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balanced_accurac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ROC AUC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oc_auc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B53E3-0C17-AA4B-A1C4-E56F9E0F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INSIGHTS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487EAD-39B0-5240-AAC9-68A020C15D9A}"/>
              </a:ext>
            </a:extLst>
          </p:cNvPr>
          <p:cNvSpPr txBox="1"/>
          <p:nvPr/>
        </p:nvSpPr>
        <p:spPr>
          <a:xfrm>
            <a:off x="628650" y="1929384"/>
            <a:ext cx="78867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XGBoost</a:t>
            </a:r>
            <a:r>
              <a:rPr lang="en-US" sz="1900" dirty="0"/>
              <a:t>: Best across all metrics, fast, robust to class imbalance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ANN</a:t>
            </a:r>
            <a:r>
              <a:rPr lang="en-US" sz="1900" dirty="0"/>
              <a:t>: Strong recall &amp; accuracy,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Random Forest</a:t>
            </a:r>
            <a:r>
              <a:rPr lang="en-US" sz="1900" dirty="0"/>
              <a:t>: Balanced, interpretable, stable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Logistic Regression</a:t>
            </a:r>
            <a:r>
              <a:rPr lang="en-US" sz="1900" dirty="0"/>
              <a:t>: Fast, simple baseline</a:t>
            </a:r>
          </a:p>
        </p:txBody>
      </p:sp>
    </p:spTree>
    <p:extLst>
      <p:ext uri="{BB962C8B-B14F-4D97-AF65-F5344CB8AC3E}">
        <p14:creationId xmlns:p14="http://schemas.microsoft.com/office/powerpoint/2010/main" val="3326330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2232D-E9E1-8446-B264-246A4D57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FE36F-8C3C-3B4C-9FCC-3F6A613A1034}"/>
              </a:ext>
            </a:extLst>
          </p:cNvPr>
          <p:cNvSpPr txBox="1"/>
          <p:nvPr/>
        </p:nvSpPr>
        <p:spPr>
          <a:xfrm>
            <a:off x="4075611" y="142613"/>
            <a:ext cx="4437453" cy="6056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Imbalance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The churn class was underrepresented (~16% attrited vs 84% retained), which made fair model evaluation challenging. Required careful metric selection (e.g., F1, balanced accuracy).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High Feature Correlation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Variables like Credit_Limit and Avg_Open_To_Buy had ~0.99 correlation. Deciding whether to drop or retain correlated features required empirical testing and caution.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Encoding Categorical Variables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Balancing label encoding vs one-hot encoding without causing multicollinearity or high-dimensionality was non-trivial.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Reproducibility with DVC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While DVC tracked pre-processing successfully, remote storage integration (e.g., Google Drive) faced OAuth restrictions, limiting full pipeline sharing across collaborators.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Lack of Integrated Experiment Tracking</a:t>
            </a:r>
            <a:br>
              <a:rPr lang="en-US" sz="1400" dirty="0"/>
            </a:br>
            <a:r>
              <a:rPr lang="en-US" sz="1400" dirty="0"/>
              <a:t>While model metadata (e.g., best parameters, scores, timestamps) was manually logged and saved, the project did not utilize </a:t>
            </a:r>
            <a:r>
              <a:rPr lang="en-US" sz="1400" b="1" dirty="0"/>
              <a:t>MLflow</a:t>
            </a:r>
            <a:r>
              <a:rPr lang="en-US" sz="1400" dirty="0"/>
              <a:t>, </a:t>
            </a:r>
            <a:r>
              <a:rPr lang="en-US" sz="1400" b="1" dirty="0"/>
              <a:t>Weights &amp; Biases</a:t>
            </a:r>
            <a:r>
              <a:rPr lang="en-US" sz="1400" dirty="0"/>
              <a:t>, or other experiment tracking tools.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44847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16C9C-556B-1743-AE0B-996062C9C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28679-90D9-1040-9B5D-A56D52021EF2}"/>
              </a:ext>
            </a:extLst>
          </p:cNvPr>
          <p:cNvSpPr txBox="1"/>
          <p:nvPr/>
        </p:nvSpPr>
        <p:spPr>
          <a:xfrm>
            <a:off x="3634740" y="343949"/>
            <a:ext cx="5291145" cy="6392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DVC Remote Integration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Finalize integration with a reliable DVC remote (e.g., S3, SSH server, or verified Google Drive OAuth setup) for true team-level reproducibility.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Advanced Feature Engineering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Introduce derived features (e.g., transaction intensity, balance ratios) and apply domain-specific transformations for improved model signal.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Explainability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Integrate SHAP or LIME to explain feature influence on churn prediction and improve trust among business users.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Drift Monitoring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Implement real-time monitoring of incoming data statistics to trigger alerts when distribution shifts are detected.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Integrate MLflow for Experiment Management</a:t>
            </a:r>
            <a:br>
              <a:rPr lang="en-US" sz="1400" dirty="0"/>
            </a:br>
            <a:r>
              <a:rPr lang="en-US" sz="1400" dirty="0"/>
              <a:t>Future versions of the pipeline can incorporate </a:t>
            </a:r>
            <a:r>
              <a:rPr lang="en-US" sz="1400" b="1" dirty="0"/>
              <a:t>MLflow</a:t>
            </a:r>
            <a:r>
              <a:rPr lang="en-US" sz="1400" dirty="0"/>
              <a:t> to: Automatically track model hyperparameters, metrics, training duration, and artifacts,Enable visual comparison of experiments via dashboards, Register and version models for smoother transitions to deployment.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2557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50317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A4F6D5-06A1-9A48-83EF-5325D3726B1A}"/>
              </a:ext>
            </a:extLst>
          </p:cNvPr>
          <p:cNvSpPr txBox="1"/>
          <p:nvPr/>
        </p:nvSpPr>
        <p:spPr>
          <a:xfrm>
            <a:off x="278320" y="2718054"/>
            <a:ext cx="2579180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ABSTRACT</a:t>
            </a:r>
          </a:p>
        </p:txBody>
      </p:sp>
      <p:pic>
        <p:nvPicPr>
          <p:cNvPr id="10" name="Content Placeholder 9" descr="A screen shot of a white sheet&#10;&#10;Description automatically generated">
            <a:extLst>
              <a:ext uri="{FF2B5EF4-FFF2-40B4-BE49-F238E27FC236}">
                <a16:creationId xmlns:a16="http://schemas.microsoft.com/office/drawing/2014/main" id="{79F7FD0D-F213-A547-91E1-FDEB2AB0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225" y="1614697"/>
            <a:ext cx="5191455" cy="373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61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9020B-F5CD-C942-BBE6-F8AC07EC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93788"/>
            <a:ext cx="7879841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 Time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433116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03304" y="2842186"/>
            <a:ext cx="54864" cy="2960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9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E5C8F-D5E2-8842-BB87-CAC7CC8A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2" y="1999615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8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7210E-BD05-DE43-AD1A-0E48E8D8D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Overview</a:t>
            </a:r>
            <a:b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Content Placeholder 10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549E227-1505-2642-8F6C-C850D2FA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256639"/>
            <a:ext cx="4806627" cy="230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0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A05C1F-E9C1-404B-B572-88B0E917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Content Placeholder 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6669722-D3F1-884E-A145-D1041A937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965461"/>
            <a:ext cx="4806627" cy="277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12F527-1F16-3E44-B2F8-EA4E5B54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 INFORMATION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 descr="A white background with blue text and blue icons&#10;&#10;Description automatically generated">
            <a:extLst>
              <a:ext uri="{FF2B5EF4-FFF2-40B4-BE49-F238E27FC236}">
                <a16:creationId xmlns:a16="http://schemas.microsoft.com/office/drawing/2014/main" id="{6B7CCC42-D86E-6C49-A0E4-171D9E1BE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340600"/>
            <a:ext cx="4806627" cy="40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6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FA2F-FD67-0B40-B95F-F85FB847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PERFORMANCE INDICATORS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9AAC78FD-0398-EE40-BC89-C35E63840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568914"/>
            <a:ext cx="4806627" cy="356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3D5CF-697B-664B-A50D-53BB3F26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DATA EXPLORATION &amp; STATISTICAL ANALYSIS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7B796-0A01-7744-AC50-C2D55F9E7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605737"/>
            <a:ext cx="4437453" cy="499262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GB" sz="1600" b="1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Customer Diversity:</a:t>
            </a:r>
            <a:br>
              <a:rPr lang="en-GB" sz="1600" dirty="0"/>
            </a:br>
            <a:r>
              <a:rPr lang="en-GB" sz="1600" dirty="0"/>
              <a:t>Customers span a broad range of ages, income levels, and product usage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High Correlation Observed:</a:t>
            </a:r>
            <a:endParaRPr lang="en-GB" sz="1600" dirty="0"/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Near-perfect correlation (0.99) between Credit_Limit and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Strong correlations among behavioural features such as:</a:t>
            </a:r>
          </a:p>
          <a:p>
            <a:pPr marL="1143000" lvl="2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Total_Trans_Ct, Total_Trans_Amt, Total_Ct_Chng_Q4_Q1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Demographics:</a:t>
            </a:r>
            <a:br>
              <a:rPr lang="en-GB" sz="1600" dirty="0"/>
            </a:br>
            <a:r>
              <a:rPr lang="en-GB" sz="1600" dirty="0"/>
              <a:t>Minimal correlation among demographic variables; retained to help ANN model capture non-linear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Feature Selection Insight:</a:t>
            </a:r>
            <a:br>
              <a:rPr lang="en-GB" sz="1600" dirty="0"/>
            </a:br>
            <a:r>
              <a:rPr lang="en-GB" sz="1600" dirty="0"/>
              <a:t>No features were dropped solely due to correlation. Feature combinations were tested during model experimentation to determine optimal predictive performance.</a:t>
            </a:r>
          </a:p>
          <a:p>
            <a:pPr>
              <a:lnSpc>
                <a:spcPct val="90000"/>
              </a:lnSpc>
            </a:pPr>
            <a:endParaRPr lang="en-IT" sz="1600" dirty="0"/>
          </a:p>
        </p:txBody>
      </p:sp>
    </p:spTree>
    <p:extLst>
      <p:ext uri="{BB962C8B-B14F-4D97-AF65-F5344CB8AC3E}">
        <p14:creationId xmlns:p14="http://schemas.microsoft.com/office/powerpoint/2010/main" val="3544961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1E24EB-E3CB-2546-8D5A-2DCE74F1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3" y="1161288"/>
            <a:ext cx="2931197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Methodology-Pipeline Overview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20814-5982-BC42-912E-826687B09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192947"/>
            <a:ext cx="4437453" cy="6059317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GB" sz="1600" b="1" dirty="0"/>
              <a:t>Project Objective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Predict customer churn using structured credit card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Binary classification task: churn (1) or not churn (0)</a:t>
            </a:r>
          </a:p>
          <a:p>
            <a:pPr marL="0" indent="0">
              <a:lnSpc>
                <a:spcPct val="90000"/>
              </a:lnSpc>
              <a:buNone/>
            </a:pPr>
            <a:endParaRPr lang="en-GB" sz="1600" dirty="0"/>
          </a:p>
          <a:p>
            <a:pPr>
              <a:lnSpc>
                <a:spcPct val="90000"/>
              </a:lnSpc>
            </a:pPr>
            <a:r>
              <a:rPr lang="en-GB" sz="1600" b="1" dirty="0"/>
              <a:t>Pipeline Stages</a:t>
            </a:r>
          </a:p>
          <a:p>
            <a:pPr>
              <a:lnSpc>
                <a:spcPct val="90000"/>
              </a:lnSpc>
            </a:pPr>
            <a:endParaRPr lang="en-GB" sz="1600" b="1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1.Data Pre-processing: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No missing or duplicate data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Binary encoding: Attrited Customer = 1, Existing Customer = 0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One-hot encoding of categorical variables (drop first category)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Standardization of numerical features with StandardScaler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created using ColumnTransformer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32 final features → Split into 80% train / 20% test using stratified sampling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2.Feature Engineering: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Behavioural indicators: Total_Ct_Chng_Q4_Q1, Total_Amt_Chng_Q4_Q1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Usage metric: Avg_Utilization_Ratio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Removed: CLIENTNUM, Naive Bayes features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Retained high-correlation pair: Credit_Limit &amp;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kept modular for future engineered features</a:t>
            </a:r>
          </a:p>
          <a:p>
            <a:pPr>
              <a:lnSpc>
                <a:spcPct val="90000"/>
              </a:lnSpc>
            </a:pPr>
            <a:endParaRPr lang="en-IT" sz="1100" dirty="0"/>
          </a:p>
        </p:txBody>
      </p:sp>
    </p:spTree>
    <p:extLst>
      <p:ext uri="{BB962C8B-B14F-4D97-AF65-F5344CB8AC3E}">
        <p14:creationId xmlns:p14="http://schemas.microsoft.com/office/powerpoint/2010/main" val="1470545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 – Model Selection &amp; Tuning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3AC9B-EB18-A147-A5FE-6A6301428E4B}"/>
              </a:ext>
            </a:extLst>
          </p:cNvPr>
          <p:cNvSpPr txBox="1"/>
          <p:nvPr/>
        </p:nvSpPr>
        <p:spPr>
          <a:xfrm>
            <a:off x="4075611" y="276837"/>
            <a:ext cx="4437453" cy="5648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Training &amp; Comparison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used: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Logistic Regression</a:t>
            </a:r>
            <a:r>
              <a:rPr lang="en-US" sz="1400" dirty="0"/>
              <a:t> – baseline, fast, basic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Random Forest</a:t>
            </a:r>
            <a:r>
              <a:rPr lang="en-US" sz="1400" dirty="0"/>
              <a:t> – improved metrics, interpretable with Feature Importance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XGBoost</a:t>
            </a:r>
            <a:r>
              <a:rPr lang="en-US" sz="1400" dirty="0"/>
              <a:t> – best accuracy &amp; F1, handles imbalance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ANN</a:t>
            </a:r>
            <a:r>
              <a:rPr lang="en-US" sz="1400" dirty="0"/>
              <a:t> – strong recall &amp; ROC-AUC,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Evaluation Metrics: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 &amp; Recall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TP / TN / FP / FN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Specificity, ROC-AUC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Hyperparameter Tuning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GridSearchCV</a:t>
            </a:r>
            <a:r>
              <a:rPr lang="en-US" sz="1400" dirty="0"/>
              <a:t>: for LR, RF, XGBoost (with </a:t>
            </a:r>
            <a:r>
              <a:rPr lang="en-US" sz="1400" dirty="0" err="1"/>
              <a:t>StratifiedKFold</a:t>
            </a:r>
            <a:r>
              <a:rPr lang="en-US" sz="1400" dirty="0"/>
              <a:t>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KerasTuner: for ANN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Objective metric: </a:t>
            </a:r>
            <a:r>
              <a:rPr lang="en-US" sz="1400" b="1" dirty="0"/>
              <a:t>Weighted F1 Score</a:t>
            </a: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Cross-validated with </a:t>
            </a:r>
            <a:r>
              <a:rPr lang="en-US" sz="1400" b="1" dirty="0"/>
              <a:t>5-fold Stratified CV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4977</TotalTime>
  <Words>888</Words>
  <Application>Microsoft Macintosh PowerPoint</Application>
  <PresentationFormat>On-screen Show (4:3)</PresentationFormat>
  <Paragraphs>120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Customer Churn Prediction - MLOps Project</vt:lpstr>
      <vt:lpstr>PowerPoint Presentation</vt:lpstr>
      <vt:lpstr>Problem Overview </vt:lpstr>
      <vt:lpstr>BACKGROUND</vt:lpstr>
      <vt:lpstr>DATASET INFORMATION</vt:lpstr>
      <vt:lpstr>KEY PERFORMANCE INDICATORS</vt:lpstr>
      <vt:lpstr>DATA EXPLORATION &amp; STATISTICAL ANALYSIS</vt:lpstr>
      <vt:lpstr>Methodology-Pipeline Overview</vt:lpstr>
      <vt:lpstr>Methodology – Model Selection &amp; Tuning</vt:lpstr>
      <vt:lpstr>Discussion &amp; Performance Evaluation</vt:lpstr>
      <vt:lpstr>Model Comparison: Balanced Accuracy</vt:lpstr>
      <vt:lpstr>Model Comparison: ROC AUC</vt:lpstr>
      <vt:lpstr>Random Forest - Confusion Matrix</vt:lpstr>
      <vt:lpstr>Random Forest - Feature Importances</vt:lpstr>
      <vt:lpstr>XGBoost - Confusion Matrix</vt:lpstr>
      <vt:lpstr>XGBoost - Feature Importances</vt:lpstr>
      <vt:lpstr>KEY INSIGHTS</vt:lpstr>
      <vt:lpstr>Challenges</vt:lpstr>
      <vt:lpstr>FUTURE WORK</vt:lpstr>
      <vt:lpstr>Question Time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 - MLOps Project</dc:title>
  <dc:subject/>
  <dc:creator/>
  <cp:keywords/>
  <dc:description>generated using python-pptx</dc:description>
  <cp:lastModifiedBy>NIGAM VISHAL [SM3800014]</cp:lastModifiedBy>
  <cp:revision>77</cp:revision>
  <dcterms:created xsi:type="dcterms:W3CDTF">2013-01-27T09:14:16Z</dcterms:created>
  <dcterms:modified xsi:type="dcterms:W3CDTF">2025-07-01T00:15:30Z</dcterms:modified>
  <cp:category/>
</cp:coreProperties>
</file>

<file path=docProps/thumbnail.jpeg>
</file>